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8" r:id="rId2"/>
    <p:sldId id="307" r:id="rId3"/>
    <p:sldId id="308" r:id="rId4"/>
    <p:sldId id="272" r:id="rId5"/>
    <p:sldId id="298" r:id="rId6"/>
    <p:sldId id="292" r:id="rId7"/>
    <p:sldId id="315" r:id="rId8"/>
    <p:sldId id="324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FF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3300"/>
    <a:srgbClr val="99CCFF"/>
    <a:srgbClr val="66CCFF"/>
    <a:srgbClr val="FFFFFF"/>
    <a:srgbClr val="FFFF66"/>
    <a:srgbClr val="D3E95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6" autoAdjust="0"/>
    <p:restoredTop sz="68571" autoAdjust="0"/>
  </p:normalViewPr>
  <p:slideViewPr>
    <p:cSldViewPr>
      <p:cViewPr varScale="1">
        <p:scale>
          <a:sx n="70" d="100"/>
          <a:sy n="70" d="100"/>
        </p:scale>
        <p:origin x="-11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9E50DB2-7EEF-44D5-B0AE-FB637B714BC6}" type="datetimeFigureOut">
              <a:rPr lang="de-DE"/>
              <a:pPr>
                <a:defRPr/>
              </a:pPr>
              <a:t>07.11.2014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FC2BA81-B9C0-41DB-B166-0F10855C33B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439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C895FB1-0050-48E7-8F68-5231C1FB588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04924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17C275-49F4-4533-A9CE-430B08ECF5A7}" type="slidenum">
              <a:rPr lang="de-DE" smtClean="0">
                <a:latin typeface="Arial" charset="0"/>
              </a:rPr>
              <a:pPr/>
              <a:t>1</a:t>
            </a:fld>
            <a:endParaRPr lang="de-DE" smtClean="0"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Neue Perspektiven </a:t>
            </a:r>
            <a:r>
              <a:rPr lang="de-DE" dirty="0" smtClean="0">
                <a:sym typeface="Wingdings" pitchFamily="2" charset="2"/>
              </a:rPr>
              <a:t> Studium nach Ausbildung und Berufserfahrung – ohne Abitur möglich!</a:t>
            </a:r>
            <a:endParaRPr lang="de-DE" dirty="0" smtClean="0"/>
          </a:p>
        </p:txBody>
      </p:sp>
      <p:sp>
        <p:nvSpPr>
          <p:cNvPr id="3891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B4CDDD-9E99-4A74-BA3A-F428097914C7}" type="slidenum">
              <a:rPr lang="de-DE" smtClean="0">
                <a:latin typeface="Arial" charset="0"/>
              </a:rPr>
              <a:pPr/>
              <a:t>3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0D222-E2E4-49CD-B427-1137E6568FF2}" type="slidenum">
              <a:rPr lang="de-DE" smtClean="0">
                <a:latin typeface="Arial" charset="0"/>
              </a:rPr>
              <a:pPr/>
              <a:t>4</a:t>
            </a:fld>
            <a:endParaRPr lang="de-DE" smtClean="0">
              <a:latin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44035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7E2EA6-56F5-4F07-8D51-4A364D0ADE68}" type="slidenum">
              <a:rPr lang="de-DE" smtClean="0">
                <a:latin typeface="Arial" charset="0"/>
              </a:rPr>
              <a:pPr/>
              <a:t>6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smtClean="0"/>
              <a:t>Fragen?</a:t>
            </a:r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1AC824-E735-4C95-AB94-48B48947133A}" type="slidenum">
              <a:rPr lang="de-DE" smtClean="0">
                <a:latin typeface="Arial" charset="0"/>
              </a:rPr>
              <a:pPr/>
              <a:t>8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2734F-4B16-4D7A-A5A9-58158316900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47AAB-362F-4275-8DDA-6029A4BE8E9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CD39C-F673-43C3-8E42-D18DFB9F55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de-DE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2FF0A-9E54-4F92-8732-1C94BA9A9FA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5986-CC03-4331-940F-9981E647FB6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81AA5-3C8A-4EFC-9D9B-7C06DE8A4A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0C9F6-E63B-4055-B803-F568151019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A3966-EB95-4F53-9A73-88EAF8D793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ABB2-0E73-41D3-9504-8A62D0503A3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4757-2CFC-4888-B777-1AD3B32E03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35B43-1124-41FA-807A-CF9ECA293A1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B404-6408-42FA-BD2C-8244AB88F55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B00592A-BA79-451D-B695-3B69A2CA194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kleiner-gmbh.de/website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jpeg"/><Relationship Id="rId4" Type="http://schemas.openxmlformats.org/officeDocument/2006/relationships/image" Target="../media/image8.jpe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jpeg"/><Relationship Id="rId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>
          <a:xfrm>
            <a:off x="0" y="6642100"/>
            <a:ext cx="11636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1000" kern="0" dirty="0">
                <a:cs typeface="Tahoma" pitchFamily="34" charset="0"/>
              </a:rPr>
              <a:t>© T. Dauenhauer</a:t>
            </a:r>
            <a:endParaRPr lang="de-DE" sz="1000" kern="0" dirty="0">
              <a:cs typeface="Times New Roman" pitchFamily="18" charset="0"/>
              <a:sym typeface="Webdings" pitchFamily="18" charset="2"/>
            </a:endParaRPr>
          </a:p>
        </p:txBody>
      </p:sp>
      <p:pic>
        <p:nvPicPr>
          <p:cNvPr id="34818" name="Picture 14" descr="http://www.bamberg2012.de/web/we-bilder/teaser/kinder/BilderfensterSCHULE_n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288" y="0"/>
            <a:ext cx="29067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692150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200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N W3" charset="-128"/>
                <a:cs typeface="Tahoma" pitchFamily="34" charset="0"/>
              </a:rPr>
              <a:t>Berufswegeplanung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23850" y="5084763"/>
            <a:ext cx="4032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1800"/>
              <a:t>Praktika und Berufserkundungen und</a:t>
            </a:r>
          </a:p>
          <a:p>
            <a:pPr algn="ctr"/>
            <a:r>
              <a:rPr lang="de-DE" sz="1800"/>
              <a:t> Kontakt mit Firmen.</a:t>
            </a:r>
          </a:p>
        </p:txBody>
      </p:sp>
      <p:pic>
        <p:nvPicPr>
          <p:cNvPr id="34821" name="Picture 6" descr="otter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359525"/>
            <a:ext cx="827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223655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357563"/>
            <a:ext cx="3016250" cy="22701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5111750" y="5445125"/>
            <a:ext cx="4032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1800"/>
              <a:t>Bewerber – Knigge erfolgreich bestanden.</a:t>
            </a:r>
          </a:p>
        </p:txBody>
      </p:sp>
      <p:sp>
        <p:nvSpPr>
          <p:cNvPr id="34824" name="WordArt 10"/>
          <p:cNvSpPr>
            <a:spLocks noChangeArrowheads="1" noChangeShapeType="1" noTextEdit="1"/>
          </p:cNvSpPr>
          <p:nvPr/>
        </p:nvSpPr>
        <p:spPr bwMode="auto">
          <a:xfrm>
            <a:off x="755650" y="5905500"/>
            <a:ext cx="4103688" cy="952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... gut vorbereitet!</a:t>
            </a:r>
          </a:p>
        </p:txBody>
      </p:sp>
      <p:pic>
        <p:nvPicPr>
          <p:cNvPr id="34825" name="Picture 13" descr="blank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15" descr="blank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17" descr="blank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Foto-0018"/>
          <p:cNvPicPr>
            <a:picLocks noChangeAspect="1" noChangeArrowheads="1"/>
          </p:cNvPicPr>
          <p:nvPr/>
        </p:nvPicPr>
        <p:blipFill>
          <a:blip r:embed="rId8" cstate="print">
            <a:lum bright="-12000" contrast="16000"/>
          </a:blip>
          <a:srcRect/>
          <a:stretch>
            <a:fillRect/>
          </a:stretch>
        </p:blipFill>
        <p:spPr bwMode="auto">
          <a:xfrm>
            <a:off x="395288" y="1196975"/>
            <a:ext cx="5040312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4829" name="Picture 15" descr="http://u.jimdo.com/www48/o/s3dd99418d5814543/img/i7d0edc5703d3f53a/1331140241/std/imag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0063" y="1196975"/>
            <a:ext cx="3024187" cy="20129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4" descr="http://www.bamberg2012.de/web/we-bilder/teaser/kinder/BilderfensterSCHULE_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288" y="0"/>
            <a:ext cx="29067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6083300" cy="1143001"/>
          </a:xfrm>
        </p:spPr>
        <p:txBody>
          <a:bodyPr/>
          <a:lstStyle/>
          <a:p>
            <a:pPr algn="l">
              <a:defRPr/>
            </a:pPr>
            <a:r>
              <a:rPr lang="de-DE" sz="3200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N W3" charset="-128"/>
                <a:cs typeface="Tahoma" pitchFamily="34" charset="0"/>
              </a:rPr>
              <a:t>Bildungspartnerschaften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084763"/>
            <a:ext cx="2562225" cy="688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949950"/>
            <a:ext cx="2581275" cy="638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5876925"/>
            <a:ext cx="2620962" cy="72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5949950"/>
            <a:ext cx="2592387" cy="603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0325" y="5156200"/>
            <a:ext cx="2560638" cy="642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6872" name="Picture 10" descr="Bildungspartnerschaft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981075"/>
            <a:ext cx="6337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6" descr="otter_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16913" y="6359525"/>
            <a:ext cx="827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4" name="Text Box 13"/>
          <p:cNvSpPr txBox="1">
            <a:spLocks noChangeArrowheads="1"/>
          </p:cNvSpPr>
          <p:nvPr/>
        </p:nvSpPr>
        <p:spPr bwMode="auto">
          <a:xfrm>
            <a:off x="5508625" y="981075"/>
            <a:ext cx="23034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/>
              <a:t>PZ: 02.08.2011  BNN: 22.07.11</a:t>
            </a:r>
          </a:p>
        </p:txBody>
      </p:sp>
      <p:sp>
        <p:nvSpPr>
          <p:cNvPr id="12" name="Rechteck 11"/>
          <p:cNvSpPr/>
          <p:nvPr/>
        </p:nvSpPr>
        <p:spPr>
          <a:xfrm>
            <a:off x="0" y="6642100"/>
            <a:ext cx="11636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1000" kern="0" dirty="0">
                <a:cs typeface="Tahoma" pitchFamily="34" charset="0"/>
              </a:rPr>
              <a:t>© T. Dauenhauer</a:t>
            </a:r>
            <a:endParaRPr lang="de-DE" sz="1000" kern="0" dirty="0">
              <a:cs typeface="Times New Roman" pitchFamily="18" charset="0"/>
              <a:sym typeface="Webdings" pitchFamily="18" charset="2"/>
            </a:endParaRPr>
          </a:p>
        </p:txBody>
      </p:sp>
      <p:pic>
        <p:nvPicPr>
          <p:cNvPr id="35842" name="Picture 2" descr="http://www.bad-staib.de/sites/default/files/imagecache/logo/media/public/Logos/staib.jpg"/>
          <p:cNvPicPr>
            <a:picLocks noChangeAspect="1" noChangeArrowheads="1"/>
          </p:cNvPicPr>
          <p:nvPr/>
        </p:nvPicPr>
        <p:blipFill>
          <a:blip r:embed="rId10" cstate="print"/>
          <a:srcRect r="31508"/>
          <a:stretch>
            <a:fillRect/>
          </a:stretch>
        </p:blipFill>
        <p:spPr bwMode="auto">
          <a:xfrm>
            <a:off x="7596336" y="5157192"/>
            <a:ext cx="1331640" cy="5760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4" descr="http://www.bamberg2012.de/web/we-bilder/teaser/kinder/BilderfensterSCHULE_n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288" y="0"/>
            <a:ext cx="29067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Grafik 8"/>
          <p:cNvPicPr>
            <a:picLocks noChangeAspect="1" noChangeArrowheads="1"/>
          </p:cNvPicPr>
          <p:nvPr/>
        </p:nvPicPr>
        <p:blipFill>
          <a:blip r:embed="rId4" cstate="print"/>
          <a:srcRect l="44495" t="31792" r="30614" b="32370"/>
          <a:stretch>
            <a:fillRect/>
          </a:stretch>
        </p:blipFill>
        <p:spPr bwMode="auto">
          <a:xfrm>
            <a:off x="7172325" y="4508500"/>
            <a:ext cx="19716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" descr="http://www.ottersteinschule.de/cc_images/cache_77915001.jpg?t=13112473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1557338"/>
            <a:ext cx="53276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13"/>
          <p:cNvSpPr txBox="1">
            <a:spLocks noChangeArrowheads="1"/>
          </p:cNvSpPr>
          <p:nvPr/>
        </p:nvSpPr>
        <p:spPr bwMode="auto">
          <a:xfrm>
            <a:off x="1619250" y="6165850"/>
            <a:ext cx="2305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/>
              <a:t>BNN: 17.06.11</a:t>
            </a:r>
          </a:p>
        </p:txBody>
      </p:sp>
      <p:sp>
        <p:nvSpPr>
          <p:cNvPr id="14341" name="Rechteck 5"/>
          <p:cNvSpPr>
            <a:spLocks noChangeArrowheads="1"/>
          </p:cNvSpPr>
          <p:nvPr/>
        </p:nvSpPr>
        <p:spPr bwMode="auto">
          <a:xfrm>
            <a:off x="107950" y="0"/>
            <a:ext cx="7343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N W3" charset="-128"/>
                <a:cs typeface="Tahoma" pitchFamily="34" charset="0"/>
              </a:rPr>
              <a:t>Schüler bauen mit Azubis der Bauinnung Pforzheim ein Haus - Projekt im Fach </a:t>
            </a:r>
            <a:r>
              <a:rPr lang="de-DE" sz="3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N W3" charset="-128"/>
                <a:cs typeface="Tahoma" pitchFamily="34" charset="0"/>
              </a:rPr>
              <a:t>NuT</a:t>
            </a:r>
            <a:r>
              <a:rPr lang="de-DE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N W3" charset="-128"/>
                <a:cs typeface="Tahoma" pitchFamily="34" charset="0"/>
              </a:rPr>
              <a:t> </a:t>
            </a:r>
          </a:p>
        </p:txBody>
      </p:sp>
      <p:pic>
        <p:nvPicPr>
          <p:cNvPr id="37894" name="Picture 6" descr="otter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359525"/>
            <a:ext cx="827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9" descr="http://u.jimdo.com/www48/o/s3dd99418d5814543/img/i339726411e243df5/1336577980/std/imag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1125538"/>
            <a:ext cx="200025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Text Box 13"/>
          <p:cNvSpPr txBox="1">
            <a:spLocks noChangeArrowheads="1"/>
          </p:cNvSpPr>
          <p:nvPr/>
        </p:nvSpPr>
        <p:spPr bwMode="auto">
          <a:xfrm>
            <a:off x="6084888" y="2636838"/>
            <a:ext cx="2305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100"/>
              <a:t> Mai 2013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6642100"/>
            <a:ext cx="11636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1000" kern="0" dirty="0">
                <a:cs typeface="Tahoma" pitchFamily="34" charset="0"/>
              </a:rPr>
              <a:t>© T. Dauenhauer</a:t>
            </a:r>
            <a:endParaRPr lang="de-DE" sz="1000" kern="0" dirty="0">
              <a:cs typeface="Times New Roman" pitchFamily="18" charset="0"/>
              <a:sym typeface="Webdings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4" descr="http://www.bamberg2012.de/web/we-bilder/teaser/kinder/BilderfensterSCHULE_n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288" y="0"/>
            <a:ext cx="29067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7772400" cy="1143001"/>
          </a:xfrm>
        </p:spPr>
        <p:txBody>
          <a:bodyPr/>
          <a:lstStyle/>
          <a:p>
            <a:pPr algn="l" eaLnBrk="1" hangingPunct="1">
              <a:defRPr/>
            </a:pPr>
            <a:r>
              <a:rPr lang="de-DE" sz="3200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N W3" charset="-128"/>
                <a:cs typeface="Tahoma" pitchFamily="34" charset="0"/>
              </a:rPr>
              <a:t>Praxistag mit der Handwerkskammer</a:t>
            </a:r>
          </a:p>
        </p:txBody>
      </p:sp>
      <p:pic>
        <p:nvPicPr>
          <p:cNvPr id="39939" name="Picture 5" descr="otter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359525"/>
            <a:ext cx="827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1" descr="http://www.ottersteinschule.de/cc_images/cache_60156401.jpg?t=12762586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53957">
            <a:off x="4716463" y="4437063"/>
            <a:ext cx="2289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0" descr="K:\Eigene Bilder\Praxistag Handwerk 22.02.11\Bild 054 (427x640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213" y="1052513"/>
            <a:ext cx="363378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1" descr="K:\Eigene Bilder\Praxistag Handwerk 22.02.11\Bild 024 (640x427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1052513"/>
            <a:ext cx="42799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4" descr="http://cms1.northclick.de/webseitendaten/71687/images/cache/71082001.jpg?t=12988973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08825" y="2349500"/>
            <a:ext cx="1800225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4" name="WordArt 7"/>
          <p:cNvSpPr>
            <a:spLocks noChangeArrowheads="1" noChangeShapeType="1" noTextEdit="1"/>
          </p:cNvSpPr>
          <p:nvPr/>
        </p:nvSpPr>
        <p:spPr bwMode="auto">
          <a:xfrm>
            <a:off x="4716463" y="5516563"/>
            <a:ext cx="4103687" cy="952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... starke Teams!</a:t>
            </a:r>
          </a:p>
        </p:txBody>
      </p:sp>
      <p:sp>
        <p:nvSpPr>
          <p:cNvPr id="39945" name="Textfeld 8"/>
          <p:cNvSpPr txBox="1">
            <a:spLocks noChangeArrowheads="1"/>
          </p:cNvSpPr>
          <p:nvPr/>
        </p:nvSpPr>
        <p:spPr bwMode="auto">
          <a:xfrm>
            <a:off x="7380288" y="5516563"/>
            <a:ext cx="11525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900"/>
              <a:t>PZ 25.02.2011</a:t>
            </a:r>
          </a:p>
        </p:txBody>
      </p:sp>
      <p:sp>
        <p:nvSpPr>
          <p:cNvPr id="11" name="Rechteck 10"/>
          <p:cNvSpPr/>
          <p:nvPr/>
        </p:nvSpPr>
        <p:spPr>
          <a:xfrm>
            <a:off x="0" y="6642100"/>
            <a:ext cx="11636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1000" kern="0" dirty="0">
                <a:cs typeface="Tahoma" pitchFamily="34" charset="0"/>
              </a:rPr>
              <a:t>© T. Dauenhauer</a:t>
            </a:r>
            <a:endParaRPr lang="de-DE" sz="1000" kern="0" dirty="0">
              <a:cs typeface="Times New Roman" pitchFamily="18" charset="0"/>
              <a:sym typeface="Webdings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4" descr="http://www.bamberg2012.de/web/we-bilder/teaser/kinder/BilderfensterSCHULE_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288" y="0"/>
            <a:ext cx="29067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100013"/>
            <a:ext cx="7772400" cy="1143001"/>
          </a:xfrm>
        </p:spPr>
        <p:txBody>
          <a:bodyPr/>
          <a:lstStyle/>
          <a:p>
            <a:pPr algn="l">
              <a:defRPr/>
            </a:pPr>
            <a:r>
              <a:rPr lang="de-DE" sz="3200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N W3" charset="-128"/>
                <a:cs typeface="Tahoma" pitchFamily="34" charset="0"/>
              </a:rPr>
              <a:t>Planspiel Job </a:t>
            </a:r>
            <a:r>
              <a:rPr lang="de-DE" sz="3200" kern="120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N W3" charset="-128"/>
                <a:cs typeface="Tahoma" pitchFamily="34" charset="0"/>
              </a:rPr>
              <a:t>&amp; Sozialtraining </a:t>
            </a:r>
            <a:endParaRPr lang="de-DE" sz="3200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ヒラギノ角ゴ ProN W3" charset="-128"/>
              <a:cs typeface="Tahoma" pitchFamily="34" charset="0"/>
            </a:endParaRPr>
          </a:p>
        </p:txBody>
      </p:sp>
      <p:pic>
        <p:nvPicPr>
          <p:cNvPr id="71684" name="Picture 4" descr="Bild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484313"/>
            <a:ext cx="3611563" cy="2032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685" name="Picture 5" descr="Bild 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3789363"/>
            <a:ext cx="3648075" cy="205263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686" name="Picture 6" descr="Bild 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557338"/>
            <a:ext cx="3648075" cy="2052637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1990" name="Picture 11" descr="otter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913" y="6359525"/>
            <a:ext cx="827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9" name="Picture 9" descr="Bild 0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13" y="3860800"/>
            <a:ext cx="3613150" cy="20320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1992" name="Picture 5" descr="65401_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6092825"/>
            <a:ext cx="2544762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6" descr="jobmobil_logo_4c_tex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7763" y="6038850"/>
            <a:ext cx="14763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4" name="Picture 11" descr="otter_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6119813"/>
            <a:ext cx="12239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u.jimdo.com/www48/o/s3dd99418d5814543/img/i07984debd5343780/1352395328/std/imag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35375" y="2997200"/>
            <a:ext cx="2000250" cy="1495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hteck 12"/>
          <p:cNvSpPr/>
          <p:nvPr/>
        </p:nvSpPr>
        <p:spPr>
          <a:xfrm>
            <a:off x="0" y="6642100"/>
            <a:ext cx="11636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1000" kern="0" dirty="0">
                <a:cs typeface="Tahoma" pitchFamily="34" charset="0"/>
              </a:rPr>
              <a:t>© T. Dauenhauer</a:t>
            </a:r>
            <a:endParaRPr lang="de-DE" sz="1000" kern="0" dirty="0">
              <a:cs typeface="Times New Roman" pitchFamily="18" charset="0"/>
              <a:sym typeface="Webdings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6" descr="jobmobil_logo_4c_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26289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5" descr="65401_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549275"/>
            <a:ext cx="506571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otter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581525"/>
            <a:ext cx="3086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0" y="79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de-DE"/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3022600" y="1536700"/>
            <a:ext cx="309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de-DE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 	                   </a:t>
            </a:r>
            <a:endParaRPr lang="de-DE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3014" name="Rectangle 9"/>
          <p:cNvSpPr>
            <a:spLocks noChangeArrowheads="1"/>
          </p:cNvSpPr>
          <p:nvPr/>
        </p:nvSpPr>
        <p:spPr bwMode="auto">
          <a:xfrm>
            <a:off x="611188" y="2205038"/>
            <a:ext cx="82232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790700" algn="l"/>
              </a:tabLst>
            </a:pPr>
            <a:r>
              <a:rPr lang="de-DE"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de-DE" sz="1100">
              <a:solidFill>
                <a:schemeClr val="tx1"/>
              </a:solidFill>
              <a:latin typeface="Times New Roman" pitchFamily="18" charset="0"/>
            </a:endParaRPr>
          </a:p>
          <a:p>
            <a:pPr eaLnBrk="0" hangingPunct="0">
              <a:tabLst>
                <a:tab pos="1790700" algn="l"/>
              </a:tabLst>
            </a:pPr>
            <a:r>
              <a:rPr lang="de-DE" sz="5000" b="1">
                <a:solidFill>
                  <a:schemeClr val="tx1"/>
                </a:solidFill>
                <a:cs typeface="Times New Roman" pitchFamily="18" charset="0"/>
              </a:rPr>
              <a:t>BEWERBERWERKSTATT</a:t>
            </a:r>
            <a:endParaRPr lang="de-DE" sz="1100">
              <a:solidFill>
                <a:schemeClr val="tx1"/>
              </a:solidFill>
            </a:endParaRPr>
          </a:p>
          <a:p>
            <a:pPr eaLnBrk="0" hangingPunct="0">
              <a:tabLst>
                <a:tab pos="1790700" algn="l"/>
              </a:tabLst>
            </a:pPr>
            <a:r>
              <a:rPr lang="de-DE" sz="2000" b="1">
                <a:solidFill>
                  <a:schemeClr val="tx1"/>
                </a:solidFill>
                <a:cs typeface="Times New Roman" pitchFamily="18" charset="0"/>
              </a:rPr>
              <a:t>Agentur für Arbeit @ JobMobil</a:t>
            </a:r>
            <a:r>
              <a:rPr lang="de-DE" sz="2000" b="1" baseline="30000">
                <a:solidFill>
                  <a:schemeClr val="tx1"/>
                </a:solidFill>
                <a:cs typeface="Times New Roman" pitchFamily="18" charset="0"/>
              </a:rPr>
              <a:t>Pforzheim</a:t>
            </a:r>
            <a:r>
              <a:rPr lang="de-DE" sz="2000" b="1">
                <a:solidFill>
                  <a:schemeClr val="tx1"/>
                </a:solidFill>
                <a:cs typeface="Times New Roman" pitchFamily="18" charset="0"/>
              </a:rPr>
              <a:t> @ Ottersteinschule</a:t>
            </a:r>
            <a:endParaRPr lang="de-DE" sz="1100">
              <a:solidFill>
                <a:schemeClr val="tx1"/>
              </a:solidFill>
            </a:endParaRPr>
          </a:p>
          <a:p>
            <a:pPr eaLnBrk="0" hangingPunct="0">
              <a:tabLst>
                <a:tab pos="1790700" algn="l"/>
              </a:tabLst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43015" name="Rectangle 10"/>
          <p:cNvSpPr>
            <a:spLocks noChangeArrowheads="1"/>
          </p:cNvSpPr>
          <p:nvPr/>
        </p:nvSpPr>
        <p:spPr bwMode="auto">
          <a:xfrm>
            <a:off x="968375" y="3933825"/>
            <a:ext cx="717708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1790700" algn="l"/>
              </a:tabLst>
            </a:pPr>
            <a:r>
              <a:rPr lang="de-DE" sz="2100" b="1" i="1">
                <a:solidFill>
                  <a:schemeClr val="tx1"/>
                </a:solidFill>
                <a:cs typeface="Times New Roman" pitchFamily="18" charset="0"/>
              </a:rPr>
              <a:t>jeden Donnerstag von 13.00 bis 14.30 Uhr im Raum 409</a:t>
            </a:r>
            <a:endParaRPr lang="de-DE" sz="3600">
              <a:solidFill>
                <a:schemeClr val="tx1"/>
              </a:solidFill>
            </a:endParaRPr>
          </a:p>
        </p:txBody>
      </p:sp>
      <p:pic>
        <p:nvPicPr>
          <p:cNvPr id="43016" name="Picture 11" descr="otter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913" y="6359525"/>
            <a:ext cx="827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WordArt 12"/>
          <p:cNvSpPr>
            <a:spLocks noChangeArrowheads="1" noChangeShapeType="1" noTextEdit="1"/>
          </p:cNvSpPr>
          <p:nvPr/>
        </p:nvSpPr>
        <p:spPr bwMode="auto">
          <a:xfrm>
            <a:off x="5219700" y="6092825"/>
            <a:ext cx="3529013" cy="5492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de-DE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... füreinander!</a:t>
            </a:r>
          </a:p>
        </p:txBody>
      </p:sp>
      <p:pic>
        <p:nvPicPr>
          <p:cNvPr id="43018" name="Picture 14" descr="http://www.bamberg2012.de/web/we-bilder/teaser/kinder/BilderfensterSCHULE_ne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7288" y="0"/>
            <a:ext cx="29067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0" y="6642100"/>
            <a:ext cx="11636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1000" kern="0" dirty="0">
                <a:cs typeface="Tahoma" pitchFamily="34" charset="0"/>
              </a:rPr>
              <a:t>© T. Dauenhauer</a:t>
            </a:r>
            <a:endParaRPr lang="de-DE" sz="1000" kern="0" dirty="0">
              <a:cs typeface="Times New Roman" pitchFamily="18" charset="0"/>
              <a:sym typeface="Webdings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0"/>
            <a:ext cx="7521575" cy="836613"/>
          </a:xfrm>
        </p:spPr>
        <p:txBody>
          <a:bodyPr/>
          <a:lstStyle/>
          <a:p>
            <a:pPr algn="l">
              <a:defRPr/>
            </a:pPr>
            <a:r>
              <a:rPr lang="de-DE" sz="3200" kern="1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ヒラギノ角ゴ ProN W3" charset="-128"/>
                <a:cs typeface="Tahoma" pitchFamily="34" charset="0"/>
              </a:rPr>
              <a:t>Lernbegleiter</a:t>
            </a:r>
          </a:p>
        </p:txBody>
      </p:sp>
      <p:pic>
        <p:nvPicPr>
          <p:cNvPr id="45058" name="Picture 14" descr="http://www.bamberg2012.de/web/we-bilder/teaser/kinder/BilderfensterSCHULE_n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288" y="0"/>
            <a:ext cx="29067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11" descr="otte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913" y="6359525"/>
            <a:ext cx="827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 cstate="print"/>
          <a:srcRect l="19122" t="11966" r="16978" b="11716"/>
          <a:stretch>
            <a:fillRect/>
          </a:stretch>
        </p:blipFill>
        <p:spPr bwMode="auto">
          <a:xfrm>
            <a:off x="395288" y="836613"/>
            <a:ext cx="7848600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6642100"/>
            <a:ext cx="116363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80000"/>
              </a:lnSpc>
              <a:spcBef>
                <a:spcPct val="20000"/>
              </a:spcBef>
              <a:defRPr/>
            </a:pPr>
            <a:r>
              <a:rPr lang="de-DE" sz="1000" kern="0" dirty="0">
                <a:cs typeface="Tahoma" pitchFamily="34" charset="0"/>
              </a:rPr>
              <a:t>© T. Dauenhauer</a:t>
            </a:r>
            <a:endParaRPr lang="de-DE" sz="1000" kern="0" dirty="0">
              <a:cs typeface="Times New Roman" pitchFamily="18" charset="0"/>
              <a:sym typeface="Webdings" pitchFamily="18" charset="2"/>
            </a:endParaRPr>
          </a:p>
        </p:txBody>
      </p:sp>
      <p:sp>
        <p:nvSpPr>
          <p:cNvPr id="7" name="WordArt 33"/>
          <p:cNvSpPr>
            <a:spLocks noChangeArrowheads="1" noChangeShapeType="1" noTextEdit="1"/>
          </p:cNvSpPr>
          <p:nvPr/>
        </p:nvSpPr>
        <p:spPr bwMode="auto">
          <a:xfrm>
            <a:off x="5004048" y="5732463"/>
            <a:ext cx="3924300" cy="11255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de-DE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 Black"/>
              </a:rPr>
              <a:t>… Erfolge weitergeben!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4" descr="http://www.bamberg2012.de/web/we-bilder/teaser/kinder/BilderfensterSCHULE_n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288" y="0"/>
            <a:ext cx="29067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Inhaltsplatzhalter 2"/>
          <p:cNvSpPr>
            <a:spLocks noGrp="1"/>
          </p:cNvSpPr>
          <p:nvPr>
            <p:ph idx="1"/>
          </p:nvPr>
        </p:nvSpPr>
        <p:spPr>
          <a:xfrm>
            <a:off x="250825" y="2276475"/>
            <a:ext cx="8569325" cy="3898900"/>
          </a:xfrm>
        </p:spPr>
        <p:txBody>
          <a:bodyPr/>
          <a:lstStyle/>
          <a:p>
            <a:pPr algn="ctr">
              <a:buFontTx/>
              <a:buNone/>
            </a:pPr>
            <a:r>
              <a:rPr lang="de-DE" dirty="0" smtClean="0">
                <a:solidFill>
                  <a:srgbClr val="0000FF"/>
                </a:solidFill>
                <a:latin typeface="Arial" charset="0"/>
              </a:rPr>
              <a:t>100 % Aufstieg</a:t>
            </a:r>
          </a:p>
          <a:p>
            <a:pPr algn="ctr">
              <a:buFontTx/>
              <a:buNone/>
            </a:pPr>
            <a:r>
              <a:rPr lang="de-DE" dirty="0" smtClean="0">
                <a:solidFill>
                  <a:srgbClr val="0000FF"/>
                </a:solidFill>
                <a:latin typeface="Arial" charset="0"/>
              </a:rPr>
              <a:t>100% Zukunft</a:t>
            </a:r>
          </a:p>
          <a:p>
            <a:pPr algn="ctr">
              <a:buFontTx/>
              <a:buNone/>
            </a:pPr>
            <a:r>
              <a:rPr lang="de-DE" dirty="0" smtClean="0">
                <a:solidFill>
                  <a:srgbClr val="0000FF"/>
                </a:solidFill>
                <a:latin typeface="Arial" charset="0"/>
              </a:rPr>
              <a:t>100% für Pforzheim</a:t>
            </a:r>
          </a:p>
          <a:p>
            <a:pPr algn="ctr">
              <a:buFontTx/>
              <a:buNone/>
            </a:pPr>
            <a:r>
              <a:rPr lang="de-DE" sz="2400" dirty="0" smtClean="0">
                <a:solidFill>
                  <a:srgbClr val="0000FF"/>
                </a:solidFill>
                <a:latin typeface="Arial" charset="0"/>
              </a:rPr>
              <a:t>@</a:t>
            </a:r>
          </a:p>
          <a:p>
            <a:pPr algn="ctr">
              <a:buFontTx/>
              <a:buNone/>
            </a:pPr>
            <a:r>
              <a:rPr lang="de-DE" sz="2400" u="sng" dirty="0" smtClean="0">
                <a:solidFill>
                  <a:srgbClr val="0000FF"/>
                </a:solidFill>
                <a:latin typeface="Arial" charset="0"/>
              </a:rPr>
              <a:t>www.ottersteinschule.de</a:t>
            </a:r>
            <a:endParaRPr lang="de-DE" sz="2000" dirty="0" smtClean="0">
              <a:solidFill>
                <a:srgbClr val="0000FF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de-DE" sz="1800" dirty="0" smtClean="0">
                <a:solidFill>
                  <a:srgbClr val="0000FF"/>
                </a:solidFill>
                <a:latin typeface="Arial" charset="0"/>
              </a:rPr>
              <a:t>  </a:t>
            </a:r>
          </a:p>
          <a:p>
            <a:pPr>
              <a:buFontTx/>
              <a:buNone/>
            </a:pPr>
            <a:endParaRPr lang="de-DE" sz="1800" dirty="0" smtClean="0">
              <a:solidFill>
                <a:srgbClr val="0000FF"/>
              </a:solidFill>
              <a:latin typeface="Arial" charset="0"/>
            </a:endParaRPr>
          </a:p>
          <a:p>
            <a:pPr algn="ctr">
              <a:buFontTx/>
              <a:buNone/>
            </a:pPr>
            <a:r>
              <a:rPr lang="de-DE" sz="1800" b="1" i="1" dirty="0" smtClean="0">
                <a:solidFill>
                  <a:srgbClr val="0000FF"/>
                </a:solidFill>
                <a:latin typeface="Arial" charset="0"/>
              </a:rPr>
              <a:t>   … mehr lernen, mehr leisten, mehr erreichen!</a:t>
            </a:r>
          </a:p>
          <a:p>
            <a:endParaRPr lang="de-DE" dirty="0" smtClean="0"/>
          </a:p>
        </p:txBody>
      </p:sp>
      <p:pic>
        <p:nvPicPr>
          <p:cNvPr id="39939" name="Picture 6" descr="otter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913" y="6359525"/>
            <a:ext cx="82708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10"/>
          <p:cNvSpPr>
            <a:spLocks noChangeArrowheads="1"/>
          </p:cNvSpPr>
          <p:nvPr/>
        </p:nvSpPr>
        <p:spPr bwMode="auto">
          <a:xfrm>
            <a:off x="4529138" y="0"/>
            <a:ext cx="84137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de-DE">
                <a:solidFill>
                  <a:srgbClr val="000000"/>
                </a:solidFill>
              </a:rPr>
              <a:t> 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 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 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 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 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 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 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 </a:t>
            </a:r>
          </a:p>
          <a:p>
            <a:pPr eaLnBrk="0" hangingPunct="0"/>
            <a:r>
              <a:rPr lang="de-DE">
                <a:solidFill>
                  <a:srgbClr val="000000"/>
                </a:solidFill>
              </a:rPr>
              <a:t> </a:t>
            </a:r>
          </a:p>
          <a:p>
            <a:pPr eaLnBrk="0" hangingPunct="0"/>
            <a:endParaRPr lang="de-DE"/>
          </a:p>
        </p:txBody>
      </p:sp>
      <p:sp>
        <p:nvSpPr>
          <p:cNvPr id="2" name="Titel 1"/>
          <p:cNvSpPr>
            <a:spLocks/>
          </p:cNvSpPr>
          <p:nvPr/>
        </p:nvSpPr>
        <p:spPr bwMode="auto">
          <a:xfrm>
            <a:off x="0" y="404813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de-DE" sz="540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  <a:cs typeface="Tahoma" pitchFamily="34" charset="0"/>
              </a:rPr>
              <a:t>O t t e r s t e i n s c h u l e </a:t>
            </a:r>
            <a:br>
              <a:rPr lang="de-DE" sz="540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  <a:cs typeface="Tahoma" pitchFamily="34" charset="0"/>
              </a:rPr>
            </a:br>
            <a:r>
              <a:rPr lang="de-DE" sz="200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  <a:cs typeface="Tahoma" pitchFamily="34" charset="0"/>
              </a:rPr>
              <a:t>…ein </a:t>
            </a:r>
            <a:r>
              <a:rPr lang="de-DE" sz="2000" b="1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  <a:cs typeface="Tahoma" pitchFamily="34" charset="0"/>
              </a:rPr>
              <a:t>Bildungsgoldstück</a:t>
            </a:r>
            <a:r>
              <a:rPr lang="de-DE" sz="2000" dirty="0">
                <a:effectLst>
                  <a:outerShdw blurRad="38100" dist="38100" dir="2700000" algn="tl">
                    <a:srgbClr val="000000"/>
                  </a:outerShdw>
                </a:effectLst>
                <a:ea typeface="ヒラギノ角ゴ ProN W3" charset="-128"/>
                <a:cs typeface="Tahoma" pitchFamily="34" charset="0"/>
              </a:rPr>
              <a:t> in der Goldstadt</a:t>
            </a:r>
          </a:p>
        </p:txBody>
      </p:sp>
      <p:pic>
        <p:nvPicPr>
          <p:cNvPr id="39942" name="Picture 2" descr="http://u.jimdo.com/www48/o/s3dd99418d5814543/img/i34864745c92441d5/1380887354/std/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6189663"/>
            <a:ext cx="19145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 rot="20313440">
            <a:off x="6443663" y="4013368"/>
            <a:ext cx="24638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tabLst>
                <a:tab pos="1790700" algn="l"/>
              </a:tabLst>
              <a:defRPr/>
            </a:pPr>
            <a:r>
              <a:rPr lang="de-DE" sz="2000" dirty="0">
                <a:solidFill>
                  <a:srgbClr val="FFFFFF"/>
                </a:solidFill>
                <a:latin typeface="Arial" charset="0"/>
                <a:cs typeface="Arial" charset="0"/>
              </a:rPr>
              <a:t>Anmeldetermine am</a:t>
            </a:r>
          </a:p>
          <a:p>
            <a:pPr algn="ctr">
              <a:tabLst>
                <a:tab pos="1790700" algn="l"/>
              </a:tabLst>
              <a:defRPr/>
            </a:pPr>
            <a:r>
              <a:rPr lang="de-DE" sz="2000" dirty="0">
                <a:solidFill>
                  <a:srgbClr val="FFFFFF"/>
                </a:solidFill>
                <a:latin typeface="Arial" charset="0"/>
                <a:cs typeface="Arial" charset="0"/>
              </a:rPr>
              <a:t> Mi., </a:t>
            </a:r>
            <a:r>
              <a:rPr lang="de-DE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25. </a:t>
            </a:r>
            <a:r>
              <a:rPr lang="de-DE" sz="2000" dirty="0">
                <a:solidFill>
                  <a:srgbClr val="FFFFFF"/>
                </a:solidFill>
                <a:latin typeface="Arial" charset="0"/>
                <a:cs typeface="Arial" charset="0"/>
              </a:rPr>
              <a:t>und Do., </a:t>
            </a:r>
            <a:r>
              <a:rPr lang="de-DE" sz="2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26.03.2015</a:t>
            </a:r>
            <a:endParaRPr lang="de-DE" sz="2000" u="sng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9" name="Picture 2" descr="http://u.jimdo.com/www48/o/s3dd99418d5814543/img/icd1e04eb37c795ec/1394470962/std/imag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49540"/>
            <a:ext cx="1771464" cy="608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0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Bildschirmpräsentation (4:3)</PresentationFormat>
  <Paragraphs>56</Paragraphs>
  <Slides>8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Standarddesign</vt:lpstr>
      <vt:lpstr>Berufswegeplanung</vt:lpstr>
      <vt:lpstr>Bildungspartnerschaften</vt:lpstr>
      <vt:lpstr>PowerPoint-Präsentation</vt:lpstr>
      <vt:lpstr>Praxistag mit der Handwerkskammer</vt:lpstr>
      <vt:lpstr>Planspiel Job &amp; Sozialtraining </vt:lpstr>
      <vt:lpstr>PowerPoint-Präsentation</vt:lpstr>
      <vt:lpstr>Lernbegleiter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Otterstein Haupt- und Werkrealschule</dc:title>
  <dc:creator>Dauenhauer</dc:creator>
  <cp:lastModifiedBy>Dauenhauer, Tobias</cp:lastModifiedBy>
  <cp:revision>717</cp:revision>
  <dcterms:created xsi:type="dcterms:W3CDTF">2007-01-21T16:49:36Z</dcterms:created>
  <dcterms:modified xsi:type="dcterms:W3CDTF">2014-11-07T15:23:36Z</dcterms:modified>
</cp:coreProperties>
</file>